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3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0D6211B-2DED-4464-85B1-29974BFFA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58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0D6211B-2DED-4464-85B1-29974BFFA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214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0D6211B-2DED-4464-85B1-29974BFFA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7721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0D6211B-2DED-4464-85B1-29974BFFA2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7120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0D6211B-2DED-4464-85B1-29974BFFA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905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11B-2DED-4464-85B1-29974BFFA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417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11B-2DED-4464-85B1-29974BFFA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134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11B-2DED-4464-85B1-29974BFFA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944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EB18289-9B1C-4795-8028-C40D395629EB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0D6211B-2DED-4464-85B1-29974BFFA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432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11B-2DED-4464-85B1-29974BFFA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814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0D6211B-2DED-4464-85B1-29974BFFA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001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11B-2DED-4464-85B1-29974BFFA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09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11B-2DED-4464-85B1-29974BFFA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1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11B-2DED-4464-85B1-29974BFFA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39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11B-2DED-4464-85B1-29974BFFA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09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11B-2DED-4464-85B1-29974BFFA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467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8289-9B1C-4795-8028-C40D395629EB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11B-2DED-4464-85B1-29974BFFA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43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18289-9B1C-4795-8028-C40D395629EB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6211B-2DED-4464-85B1-29974BFFA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5847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Опасность употребления </a:t>
            </a:r>
            <a:r>
              <a:rPr lang="ru-RU" dirty="0" err="1" smtClean="0"/>
              <a:t>снюса</a:t>
            </a:r>
            <a:r>
              <a:rPr lang="ru-RU" dirty="0" smtClean="0"/>
              <a:t> и </a:t>
            </a:r>
            <a:r>
              <a:rPr lang="ru-RU" dirty="0" err="1" smtClean="0"/>
              <a:t>насвая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6836" y="164123"/>
            <a:ext cx="2042159" cy="1674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21745" y="5410001"/>
            <a:ext cx="99614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Подготовила: Первая Кристина Олеговна, </a:t>
            </a:r>
            <a:r>
              <a:rPr lang="ru-RU" sz="4000" dirty="0" smtClean="0"/>
              <a:t>студентка группы  </a:t>
            </a:r>
            <a:r>
              <a:rPr lang="ru-RU" sz="4000" dirty="0"/>
              <a:t>Б579-01</a:t>
            </a:r>
          </a:p>
        </p:txBody>
      </p:sp>
    </p:spTree>
    <p:extLst>
      <p:ext uri="{BB962C8B-B14F-4D97-AF65-F5344CB8AC3E}">
        <p14:creationId xmlns:p14="http://schemas.microsoft.com/office/powerpoint/2010/main" xmlns="" val="61676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НАСВАЙ ВЫЗЫВАЕТ РАЗРУШЕНИЕ ЗУБОВ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7280" y="2269375"/>
            <a:ext cx="4302371" cy="28654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833" y="2637385"/>
            <a:ext cx="4762500" cy="238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0480" y="5464215"/>
            <a:ext cx="4305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ВЫБОР ЗА ТОБОЙ!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9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37805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>НАСВАЙ ВЫЗЫВАЕТ БЕСПЛОДИЕ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3398" y="2220494"/>
            <a:ext cx="6675119" cy="4304996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800" dirty="0" smtClean="0"/>
              <a:t>Задумайся ты уже взрослый, у тебя есть любимый человек, но увы врачи ставят диагноз – БЕСПЛОДИЕ. А все потому, что когда-то в подростковом возрасте из-за глупости употребил </a:t>
            </a:r>
            <a:r>
              <a:rPr lang="ru-RU" sz="2800" dirty="0" err="1" smtClean="0"/>
              <a:t>насвай</a:t>
            </a:r>
            <a:r>
              <a:rPr lang="ru-RU" sz="2800" dirty="0" smtClean="0"/>
              <a:t>.</a:t>
            </a:r>
          </a:p>
          <a:p>
            <a:pPr marL="0" indent="457200" algn="just">
              <a:buNone/>
            </a:pPr>
            <a:r>
              <a:rPr lang="ru-RU" sz="2800" dirty="0" smtClean="0"/>
              <a:t>Сейчас пока ты молодой тебе кажется, что повзрослеешь ты очень не скоро, на самом деле это не так. </a:t>
            </a:r>
          </a:p>
          <a:p>
            <a:pPr marL="0" indent="457200" algn="just">
              <a:buNone/>
            </a:pPr>
            <a:r>
              <a:rPr lang="ru-RU" sz="2800" dirty="0" smtClean="0"/>
              <a:t>Твои ошибки в будущем могут повлиять на всю жизнь!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10</a:t>
            </a:r>
            <a:endParaRPr lang="ru-RU" sz="5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510" y="2729929"/>
            <a:ext cx="48768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47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/>
              <a:t>ЮРИДИЧЕСКАЯ ОТВЕТСТВЕННОСТЬ </a:t>
            </a:r>
            <a:endParaRPr lang="ru-RU" sz="44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936865" y="2186248"/>
            <a:ext cx="1429789" cy="87283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2879" y="2890155"/>
            <a:ext cx="493776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sz="2000" dirty="0" smtClean="0"/>
              <a:t>По </a:t>
            </a:r>
            <a:r>
              <a:rPr lang="ru-RU" sz="2000" dirty="0"/>
              <a:t>данным фактам неоднократно были возбуждены уголовные дела по статье 238 УК РФ (производство, хранение, перевозка либо сбыт товаров и продукции, </a:t>
            </a:r>
            <a:r>
              <a:rPr lang="ru-RU" sz="2000" dirty="0" smtClean="0"/>
              <a:t>выполнение работ или оказание услуг, не </a:t>
            </a:r>
            <a:r>
              <a:rPr lang="ru-RU" sz="2000" dirty="0"/>
              <a:t>отвечающих требованиям безопасности). Наказание – лишение свободы сроком на 1 </a:t>
            </a:r>
            <a:r>
              <a:rPr lang="ru-RU" sz="2000" dirty="0" smtClean="0"/>
              <a:t>год. Наказание несут лица, достигшие 16 лет.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4322" y="3197980"/>
            <a:ext cx="4738254" cy="54864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Уголовная ответственность </a:t>
            </a:r>
            <a:endParaRPr lang="ru-RU" sz="28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7891549" y="2186247"/>
            <a:ext cx="1429789" cy="87283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4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37316" y="3103593"/>
            <a:ext cx="4738254" cy="80338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Административная ответственность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145876" y="4048298"/>
            <a:ext cx="5508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За продажу </a:t>
            </a:r>
            <a:r>
              <a:rPr lang="ru-RU" sz="2400" dirty="0" err="1" smtClean="0"/>
              <a:t>насвая</a:t>
            </a:r>
            <a:r>
              <a:rPr lang="ru-RU" sz="2400" dirty="0" smtClean="0"/>
              <a:t> несовершеннолетнему, </a:t>
            </a:r>
            <a:r>
              <a:rPr lang="ru-RU" sz="2400" dirty="0"/>
              <a:t>виновные граждане будут оштрафованы на сумму </a:t>
            </a:r>
            <a:r>
              <a:rPr lang="ru-RU" sz="2400" dirty="0" smtClean="0"/>
              <a:t>от </a:t>
            </a:r>
            <a:r>
              <a:rPr lang="ru-RU" sz="2400" dirty="0"/>
              <a:t>20 до 40 тысяч рублей; на должностных лиц - от 40 до 70 тысяч рублей; на юридических лиц - от 150 до 300 тысяч рублей.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11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5481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ПОНЯТИЕ СНЮСА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824" y="2300071"/>
            <a:ext cx="5836718" cy="4000976"/>
          </a:xfrm>
        </p:spPr>
      </p:pic>
      <p:sp>
        <p:nvSpPr>
          <p:cNvPr id="5" name="TextBox 4"/>
          <p:cNvSpPr txBox="1"/>
          <p:nvPr/>
        </p:nvSpPr>
        <p:spPr>
          <a:xfrm>
            <a:off x="6458990" y="2482064"/>
            <a:ext cx="537002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СНЮС — это вид табачного изделия, который помещают между верхней и нижней губой и десной на длительное время. Никотин из табака поступает в организм, а </a:t>
            </a:r>
            <a:r>
              <a:rPr lang="ru-RU" sz="2800" dirty="0" err="1"/>
              <a:t>снюс</a:t>
            </a:r>
            <a:r>
              <a:rPr lang="ru-RU" sz="2800" dirty="0"/>
              <a:t> относится к бездымному табаку</a:t>
            </a:r>
            <a:r>
              <a:rPr lang="ru-RU" sz="2800" dirty="0" smtClean="0"/>
              <a:t>.</a:t>
            </a:r>
          </a:p>
          <a:p>
            <a:pPr algn="just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12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2206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Состав СНЮСА: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372" y="2195556"/>
            <a:ext cx="6476937" cy="359931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4000" dirty="0" smtClean="0"/>
              <a:t>Табак;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000" dirty="0" smtClean="0"/>
              <a:t>Вода;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000" dirty="0"/>
              <a:t>С</a:t>
            </a:r>
            <a:r>
              <a:rPr lang="ru-RU" sz="4000" dirty="0" smtClean="0"/>
              <a:t>ода</a:t>
            </a:r>
            <a:r>
              <a:rPr lang="ru-RU" sz="4000" dirty="0"/>
              <a:t>, </a:t>
            </a:r>
            <a:r>
              <a:rPr lang="ru-RU" sz="4000" dirty="0" smtClean="0"/>
              <a:t>для </a:t>
            </a:r>
            <a:r>
              <a:rPr lang="ru-RU" sz="4000" dirty="0"/>
              <a:t>усиления </a:t>
            </a:r>
            <a:r>
              <a:rPr lang="ru-RU" sz="4000" dirty="0" smtClean="0"/>
              <a:t>вкуса;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000" dirty="0" smtClean="0"/>
              <a:t>Сахар </a:t>
            </a:r>
            <a:r>
              <a:rPr lang="ru-RU" sz="4000" dirty="0"/>
              <a:t>и соль (как </a:t>
            </a:r>
            <a:r>
              <a:rPr lang="ru-RU" sz="4000" dirty="0" smtClean="0"/>
              <a:t>консерванты);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000" dirty="0" err="1"/>
              <a:t>А</a:t>
            </a:r>
            <a:r>
              <a:rPr lang="ru-RU" sz="4000" dirty="0" err="1" smtClean="0"/>
              <a:t>роматизаторы</a:t>
            </a:r>
            <a:r>
              <a:rPr lang="ru-RU" sz="4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1002" y="2053243"/>
            <a:ext cx="4580313" cy="4729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13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15915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/>
              <a:t>ПОСЛЕДСТВИЯ УПОТРЕБЛЕНИЯ СНЮСА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266007" y="2086495"/>
            <a:ext cx="67582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400" dirty="0" smtClean="0"/>
              <a:t>Остановка роста;</a:t>
            </a:r>
          </a:p>
          <a:p>
            <a:pPr marL="514350" indent="-514350" algn="just">
              <a:buAutoNum type="arabicPeriod"/>
            </a:pPr>
            <a:r>
              <a:rPr lang="ru-RU" sz="2400" dirty="0"/>
              <a:t>П</a:t>
            </a:r>
            <a:r>
              <a:rPr lang="ru-RU" sz="2400" dirty="0" smtClean="0"/>
              <a:t>овышенная </a:t>
            </a:r>
            <a:r>
              <a:rPr lang="ru-RU" sz="2400" dirty="0"/>
              <a:t>агрессивность и </a:t>
            </a:r>
            <a:r>
              <a:rPr lang="ru-RU" sz="2400" dirty="0" smtClean="0"/>
              <a:t>возбудимость;</a:t>
            </a:r>
          </a:p>
          <a:p>
            <a:pPr marL="514350" indent="-514350" algn="just">
              <a:buAutoNum type="arabicPeriod"/>
            </a:pPr>
            <a:r>
              <a:rPr lang="ru-RU" sz="2400" dirty="0"/>
              <a:t>Н</a:t>
            </a:r>
            <a:r>
              <a:rPr lang="ru-RU" sz="2400" dirty="0" smtClean="0"/>
              <a:t>арушение </a:t>
            </a:r>
            <a:r>
              <a:rPr lang="ru-RU" sz="2400" dirty="0"/>
              <a:t>памяти и концентрации </a:t>
            </a:r>
            <a:r>
              <a:rPr lang="ru-RU" sz="2400" dirty="0" smtClean="0"/>
              <a:t>внимания;</a:t>
            </a:r>
          </a:p>
          <a:p>
            <a:pPr marL="514350" indent="-514350" algn="just">
              <a:buAutoNum type="arabicPeriod"/>
            </a:pPr>
            <a:r>
              <a:rPr lang="ru-RU" sz="2400" dirty="0"/>
              <a:t>В</a:t>
            </a:r>
            <a:r>
              <a:rPr lang="ru-RU" sz="2400" dirty="0" smtClean="0"/>
              <a:t>ысокий </a:t>
            </a:r>
            <a:r>
              <a:rPr lang="ru-RU" sz="2400" dirty="0"/>
              <a:t>риск развития онкологических заболеваний, прежде всего желудка, печени, полости </a:t>
            </a:r>
            <a:r>
              <a:rPr lang="ru-RU" sz="2400" dirty="0" smtClean="0"/>
              <a:t>рта;</a:t>
            </a:r>
          </a:p>
          <a:p>
            <a:pPr marL="514350" indent="-514350" algn="just">
              <a:buAutoNum type="arabicPeriod"/>
            </a:pPr>
            <a:r>
              <a:rPr lang="ru-RU" sz="2400" dirty="0"/>
              <a:t>О</a:t>
            </a:r>
            <a:r>
              <a:rPr lang="ru-RU" sz="2400" dirty="0" smtClean="0"/>
              <a:t>слабление </a:t>
            </a:r>
            <a:r>
              <a:rPr lang="ru-RU" sz="2400" dirty="0"/>
              <a:t>устойчивости к инфекционным заболеваниям.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7148946" y="3474720"/>
            <a:ext cx="1280160" cy="1180407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553797" y="2277687"/>
            <a:ext cx="3374967" cy="41314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sz="2400" dirty="0"/>
              <a:t>П</a:t>
            </a:r>
            <a:r>
              <a:rPr lang="ru-RU" sz="2400" dirty="0" smtClean="0"/>
              <a:t>одростки</a:t>
            </a:r>
            <a:r>
              <a:rPr lang="ru-RU" sz="2400" dirty="0"/>
              <a:t>, впервые использовавшие табак в виде </a:t>
            </a:r>
            <a:r>
              <a:rPr lang="ru-RU" sz="2400" dirty="0" err="1"/>
              <a:t>снюса</a:t>
            </a:r>
            <a:r>
              <a:rPr lang="ru-RU" sz="2400" dirty="0"/>
              <a:t> , в течение ближайших </a:t>
            </a:r>
            <a:r>
              <a:rPr lang="ru-RU" sz="2400" dirty="0" smtClean="0"/>
              <a:t>четырех </a:t>
            </a:r>
            <a:r>
              <a:rPr lang="ru-RU" sz="2400" dirty="0"/>
              <a:t>лет становятся курильщиками сигарет.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14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822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ЗАПРЕТ СНЮСА И НАСВАЯ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571" y="2278683"/>
            <a:ext cx="5960225" cy="4105491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3200" dirty="0"/>
              <a:t>Федеральным законом </a:t>
            </a:r>
            <a:r>
              <a:rPr lang="ru-RU" sz="3200" dirty="0" smtClean="0"/>
              <a:t>ст.14.53 </a:t>
            </a:r>
            <a:r>
              <a:rPr lang="ru-RU" sz="3200" dirty="0"/>
              <a:t>КоАП РФ внесены изменения, в соответствии с которыми на территории Российской Федерации теперь полностью запрещена оптовая и розничная продажа не только </a:t>
            </a:r>
            <a:r>
              <a:rPr lang="ru-RU" sz="3200" dirty="0" err="1"/>
              <a:t>насвая</a:t>
            </a:r>
            <a:r>
              <a:rPr lang="ru-RU" sz="3200" dirty="0"/>
              <a:t>, но и «</a:t>
            </a:r>
            <a:r>
              <a:rPr lang="ru-RU" sz="3200" dirty="0" err="1"/>
              <a:t>снюса</a:t>
            </a:r>
            <a:r>
              <a:rPr lang="ru-RU" sz="3200" dirty="0"/>
              <a:t>».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6409113" y="3757353"/>
            <a:ext cx="681643" cy="8645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8847" y="2760864"/>
            <a:ext cx="3810000" cy="2857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15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5778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/>
              <a:t>ПРИМЕРЫ ЖИЗНЕННЫХ СИТУАЦИЙ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893723" y="2281060"/>
            <a:ext cx="61763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ТРОИХ ЖИТЕЛЕЙ КАРЕЛИИ ОСУДИЛИ ЗА КОНТРАБАНДУ СНЮСА ИЗ </a:t>
            </a:r>
            <a:r>
              <a:rPr lang="ru-RU" sz="2400" dirty="0" smtClean="0"/>
              <a:t>ШВЕЦИИ</a:t>
            </a:r>
          </a:p>
          <a:p>
            <a:pPr algn="just"/>
            <a:endParaRPr lang="ru-RU" sz="2400" dirty="0" smtClean="0"/>
          </a:p>
          <a:p>
            <a:pPr indent="457200" algn="just"/>
            <a:r>
              <a:rPr lang="ru-RU" sz="2400" dirty="0" smtClean="0"/>
              <a:t>Установлено</a:t>
            </a:r>
            <a:r>
              <a:rPr lang="ru-RU" sz="2400" dirty="0"/>
              <a:t>, что мужчины купили в Швеции 301 блок сосательного табака (</a:t>
            </a:r>
            <a:r>
              <a:rPr lang="ru-RU" sz="2400" dirty="0" err="1"/>
              <a:t>снюса</a:t>
            </a:r>
            <a:r>
              <a:rPr lang="ru-RU" sz="2400" dirty="0"/>
              <a:t>). Его реализация в России запрещена. Суд назначил подсудимым наказание в виде условного лишения свободы на 5 лет, 4 года 6 месяцев и 3 года 6 месяцев, штрафы в размере 300 тысяч, 250 тысяч и 100 тысяч рублей.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050" y="2881570"/>
            <a:ext cx="5166157" cy="29539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16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6304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/>
              <a:t>Методы отказа от </a:t>
            </a:r>
            <a:r>
              <a:rPr lang="ru-RU" sz="4000" b="1" dirty="0" err="1"/>
              <a:t>снюса</a:t>
            </a:r>
            <a:r>
              <a:rPr lang="ru-RU" sz="4000" b="1" dirty="0"/>
              <a:t> или </a:t>
            </a:r>
            <a:r>
              <a:rPr lang="ru-RU" sz="4000" b="1" dirty="0" err="1" smtClean="0"/>
              <a:t>насвая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763" y="2125112"/>
            <a:ext cx="11762509" cy="1212662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3200" dirty="0"/>
              <a:t>Н</a:t>
            </a:r>
            <a:r>
              <a:rPr lang="ru-RU" sz="3200" dirty="0" smtClean="0"/>
              <a:t>еобходимо для начала осознанное намерение победить вредную привычку.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0575" y="3607724"/>
            <a:ext cx="10158152" cy="284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99520" y="3549535"/>
            <a:ext cx="4438996" cy="831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Методы</a:t>
            </a:r>
            <a:endParaRPr lang="ru-RU" sz="40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237018" y="4380807"/>
            <a:ext cx="882000" cy="3657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329607" y="4394662"/>
            <a:ext cx="877528" cy="3675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80321" y="5037513"/>
            <a:ext cx="4706326" cy="1238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Постепенно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68371" y="5037513"/>
            <a:ext cx="4706326" cy="1238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Одномоментно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17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13276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6970" y="426590"/>
            <a:ext cx="2042159" cy="1674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28105" y="687185"/>
            <a:ext cx="92770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Презентация подготовлена в рамках работы Центра правового просвещения и профессиональной адаптации студентов ВСГУТУ.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Руководитель Центра: </a:t>
            </a:r>
            <a:r>
              <a:rPr lang="ru-RU" sz="2800" dirty="0" err="1" smtClean="0"/>
              <a:t>д.ю.н</a:t>
            </a:r>
            <a:r>
              <a:rPr lang="ru-RU" sz="2800" dirty="0" smtClean="0"/>
              <a:t>., доцент  Е.И. Попова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Презентация подготовлена: Первой Кристиной Олеговной, студенткой группы Б579-01, юридического факультета ВСГУТУ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Материал подготовлен по состоянию на 01.12.2021 г.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12906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ЗАКОН РЕГУЛИРУЮЩИЙ СНЮС И НАСВАЙ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574" y="2178931"/>
            <a:ext cx="5544590" cy="4271745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b="1" dirty="0"/>
              <a:t>Федеральный закон от 22.12.2008 N 268-ФЗ </a:t>
            </a:r>
            <a:r>
              <a:rPr lang="ru-RU" sz="2800" b="1" dirty="0" smtClean="0"/>
              <a:t>«Технический </a:t>
            </a:r>
            <a:r>
              <a:rPr lang="ru-RU" sz="2800" b="1" dirty="0"/>
              <a:t>регламент на табачную </a:t>
            </a:r>
            <a:r>
              <a:rPr lang="ru-RU" sz="2800" b="1" dirty="0" smtClean="0"/>
              <a:t>продукцию», регулирует общественные отношения, связанные с требованиями к табачной продукции, а в случае его нарушения – меры ответственности.</a:t>
            </a:r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9811" y="2336873"/>
            <a:ext cx="4380807" cy="41813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1012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27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ПОНЯТИЕ НАСВАЯ 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131" y="2336873"/>
            <a:ext cx="6533803" cy="4280058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/>
              <a:t>Название этого вещества, по-видимому, связано с тем, что раньше для его изготовления применяли растение </a:t>
            </a:r>
            <a:r>
              <a:rPr lang="ru-RU" sz="3200" dirty="0" smtClean="0"/>
              <a:t>«нас».</a:t>
            </a:r>
            <a:r>
              <a:rPr lang="ru-RU" sz="3200" dirty="0"/>
              <a:t> </a:t>
            </a:r>
            <a:endParaRPr lang="ru-RU" sz="3200" dirty="0" smtClean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200" dirty="0" smtClean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err="1" smtClean="0"/>
              <a:t>Насвай</a:t>
            </a:r>
            <a:r>
              <a:rPr lang="ru-RU" sz="3200" dirty="0" smtClean="0"/>
              <a:t> вид слабого наркотического изделия, </a:t>
            </a:r>
            <a:r>
              <a:rPr lang="ru-RU" sz="3200" dirty="0"/>
              <a:t>традиционный для Центральной Азии</a:t>
            </a:r>
            <a:r>
              <a:rPr lang="ru-RU" sz="3200" dirty="0" smtClean="0"/>
              <a:t>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5249" y="2336873"/>
            <a:ext cx="4808453" cy="390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33662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ОСОБЕННОСТИ НАСВАЯ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8334" y="2203869"/>
            <a:ext cx="6675120" cy="4296683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endParaRPr lang="ru-RU" sz="3200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3200" dirty="0" smtClean="0"/>
              <a:t>Очень проблематично выявить </a:t>
            </a:r>
            <a:r>
              <a:rPr lang="ru-RU" sz="3200" dirty="0"/>
              <a:t>признаки его употребления. </a:t>
            </a:r>
            <a:endParaRPr lang="ru-RU" sz="3200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3200" dirty="0" smtClean="0"/>
              <a:t>Является </a:t>
            </a:r>
            <a:r>
              <a:rPr lang="ru-RU" sz="3200" dirty="0"/>
              <a:t>общедоступным веществом, в отличие от сигарет и спиртных напитков, продажа которых разрешена только лицам, достигшим 18 лет. </a:t>
            </a:r>
            <a:endParaRPr lang="ru-RU" sz="3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225" y="2203869"/>
            <a:ext cx="4961482" cy="42966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31206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Состав НАСВАЯ: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317" y="2129054"/>
            <a:ext cx="6583679" cy="472894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Махорка;</a:t>
            </a:r>
            <a:endParaRPr lang="ru-RU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Табак;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Гашеная известь;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Зола растений;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Табачная пыль;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Клей;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Куриный помет.</a:t>
            </a:r>
          </a:p>
          <a:p>
            <a:pPr marL="0" indent="0">
              <a:buNone/>
            </a:pPr>
            <a:r>
              <a:rPr lang="ru-RU" sz="2800" dirty="0"/>
              <a:t>Иногда к </a:t>
            </a:r>
            <a:r>
              <a:rPr lang="ru-RU" sz="2800" dirty="0" smtClean="0"/>
              <a:t>«НАВОЗУ» </a:t>
            </a:r>
            <a:r>
              <a:rPr lang="ru-RU" sz="2800" dirty="0"/>
              <a:t>подмешивают сухофрукты и приправы.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40406">
            <a:off x="9155274" y="2871851"/>
            <a:ext cx="2427444" cy="32433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2528" y="2324408"/>
            <a:ext cx="3130896" cy="28419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2981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УПОТРЕБЛЕНИЕ НАСВАЯ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870" y="2203868"/>
            <a:ext cx="6792821" cy="4496189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/>
              <a:t>Насвай</a:t>
            </a:r>
            <a:r>
              <a:rPr lang="ru-RU" dirty="0"/>
              <a:t> не курят</a:t>
            </a:r>
            <a:r>
              <a:rPr lang="ru-RU" dirty="0" smtClean="0"/>
              <a:t>, а «закладывают» </a:t>
            </a:r>
            <a:r>
              <a:rPr lang="ru-RU" dirty="0"/>
              <a:t>под нижнюю, или верхнюю губу и держат там в ожидании </a:t>
            </a:r>
            <a:r>
              <a:rPr lang="ru-RU" dirty="0" smtClean="0"/>
              <a:t>«эффекта». </a:t>
            </a: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таком случае </a:t>
            </a:r>
            <a:r>
              <a:rPr lang="ru-RU" dirty="0" smtClean="0"/>
              <a:t>рот покрывается </a:t>
            </a:r>
            <a:r>
              <a:rPr lang="ru-RU" dirty="0"/>
              <a:t>волдырями и язвами</a:t>
            </a:r>
            <a:r>
              <a:rPr lang="ru-RU" dirty="0" smtClean="0"/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П</a:t>
            </a:r>
            <a:r>
              <a:rPr lang="ru-RU" dirty="0" smtClean="0"/>
              <a:t>роглоченная </a:t>
            </a:r>
            <a:r>
              <a:rPr lang="ru-RU" dirty="0"/>
              <a:t>слюна </a:t>
            </a:r>
            <a:r>
              <a:rPr lang="ru-RU" dirty="0" smtClean="0"/>
              <a:t>может в будущем вызвать постоянную </a:t>
            </a:r>
            <a:r>
              <a:rPr lang="ru-RU" dirty="0"/>
              <a:t>тошноту, рвоту и понос. </a:t>
            </a:r>
            <a:endParaRPr lang="ru-RU" dirty="0" smtClean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Именно </a:t>
            </a:r>
            <a:r>
              <a:rPr lang="ru-RU" dirty="0"/>
              <a:t>рвота описывается как основной компонент воздействия </a:t>
            </a:r>
            <a:r>
              <a:rPr lang="ru-RU" dirty="0" err="1" smtClean="0"/>
              <a:t>насвая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5942" y="2096539"/>
            <a:ext cx="2928240" cy="22957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0369" y="4392279"/>
            <a:ext cx="2941397" cy="23077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1975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ВОЗДЕЙТСВИЕ НАСВАЯ</a:t>
            </a:r>
            <a:endParaRPr lang="ru-RU" sz="6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2585881"/>
              </p:ext>
            </p:extLst>
          </p:nvPr>
        </p:nvGraphicFramePr>
        <p:xfrm>
          <a:off x="223838" y="2111375"/>
          <a:ext cx="11688762" cy="463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4381">
                  <a:extLst>
                    <a:ext uri="{9D8B030D-6E8A-4147-A177-3AD203B41FA5}">
                      <a16:colId xmlns:a16="http://schemas.microsoft.com/office/drawing/2014/main" xmlns="" val="4214943221"/>
                    </a:ext>
                  </a:extLst>
                </a:gridCol>
                <a:gridCol w="5844381">
                  <a:extLst>
                    <a:ext uri="{9D8B030D-6E8A-4147-A177-3AD203B41FA5}">
                      <a16:colId xmlns:a16="http://schemas.microsoft.com/office/drawing/2014/main" xmlns="" val="3146171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Краткосрочный</a:t>
                      </a:r>
                      <a:r>
                        <a:rPr lang="ru-RU" sz="4000" baseline="0" dirty="0" smtClean="0"/>
                        <a:t> эффект 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Долгосрочный эффект</a:t>
                      </a:r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1127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Легкая расслабленность,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головокружение, помутнение в глазах, покалывание в руках и ногах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80 % рак языка,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губы и других органов полости рта, а также гортани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2467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Длится</a:t>
                      </a:r>
                      <a:r>
                        <a:rPr lang="ru-RU" sz="2000" baseline="0" dirty="0" smtClean="0"/>
                        <a:t> 7 минут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Поскольку </a:t>
                      </a:r>
                      <a:r>
                        <a:rPr lang="ru-RU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насвай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содержит «экскременты животных», то, потребляя его, чрезвычайно легко заразиться разнообразными кишечными инфекциями и паразитарными заболеваниями, включая вирусный гепатит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186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Сильное жжение слизистой ротовой полости, тяжесть в голове,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апатия, резкое слюноотделение, головокружение, расслабленность мышц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Его употребление отражается на психическом развитии: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снижается восприятие и ухудшается память, появляется неуравновешенность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568525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399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НАСВАЙ – можно отнести также к типу психотропных веществ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941" y="2262058"/>
            <a:ext cx="5220393" cy="3265906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3300" dirty="0" smtClean="0"/>
              <a:t>В последующем тебе может захотеться более «сильных ощущений», потому, что </a:t>
            </a:r>
            <a:r>
              <a:rPr lang="ru-RU" sz="3300" dirty="0" err="1" smtClean="0"/>
              <a:t>насвай</a:t>
            </a:r>
            <a:r>
              <a:rPr lang="ru-RU" sz="3300" dirty="0" smtClean="0"/>
              <a:t> от привыкания перестает действовать и тогда начнутся наркотики.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99658" y="5527964"/>
            <a:ext cx="51788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Так приближается бездна!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8214" y="2387852"/>
            <a:ext cx="5622608" cy="30143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7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305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cap="all" dirty="0" err="1" smtClean="0"/>
              <a:t>Насвай</a:t>
            </a:r>
            <a:r>
              <a:rPr lang="ru-RU" sz="3200" cap="all" dirty="0" smtClean="0"/>
              <a:t> – это высокая вероятность заболеть онкологическим заболеванием</a:t>
            </a:r>
            <a:endParaRPr lang="ru-RU" sz="3200" cap="al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757" y="2062553"/>
            <a:ext cx="5411585" cy="359931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Представь ты закончил школу, вскоре колледж/университет, устроился на престижную и высокооплачиваемую работу, но в один неожиданный момент узнаешь, что у тебя рак.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«Плохой конец в истории, неправда ли?»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Врачи констатируют, что 8 из 10 случаев – это вещество, приводит к онкологическим процессам в ротовой полости.</a:t>
            </a:r>
          </a:p>
          <a:p>
            <a:pPr marL="0" indent="0" algn="ctr">
              <a:buNone/>
            </a:pPr>
            <a:r>
              <a:rPr lang="ru-RU" sz="3200" dirty="0" smtClean="0"/>
              <a:t>Задумайся об этом!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0951" y="2176548"/>
            <a:ext cx="6104313" cy="4473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0856422" y="856211"/>
            <a:ext cx="1097280" cy="977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2374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174</TotalTime>
  <Words>835</Words>
  <Application>Microsoft Office PowerPoint</Application>
  <PresentationFormat>Произвольный</PresentationFormat>
  <Paragraphs>114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Берлин</vt:lpstr>
      <vt:lpstr>Опасность употребления снюса и насвая</vt:lpstr>
      <vt:lpstr>ЗАКОН РЕГУЛИРУЮЩИЙ СНЮС И НАСВАЙ</vt:lpstr>
      <vt:lpstr>ПОНЯТИЕ НАСВАЯ </vt:lpstr>
      <vt:lpstr>ОСОБЕННОСТИ НАСВАЯ</vt:lpstr>
      <vt:lpstr>Состав НАСВАЯ:</vt:lpstr>
      <vt:lpstr>УПОТРЕБЛЕНИЕ НАСВАЯ</vt:lpstr>
      <vt:lpstr>ВОЗДЕЙТСВИЕ НАСВАЯ</vt:lpstr>
      <vt:lpstr>НАСВАЙ – можно отнести также к типу психотропных веществ</vt:lpstr>
      <vt:lpstr>Насвай – это высокая вероятность заболеть онкологическим заболеванием</vt:lpstr>
      <vt:lpstr>НАСВАЙ ВЫЗЫВАЕТ РАЗРУШЕНИЕ ЗУБОВ</vt:lpstr>
      <vt:lpstr>НАСВАЙ ВЫЗЫВАЕТ БЕСПЛОДИЕ</vt:lpstr>
      <vt:lpstr>ЮРИДИЧЕСКАЯ ОТВЕТСТВЕННОСТЬ </vt:lpstr>
      <vt:lpstr>ПОНЯТИЕ СНЮСА</vt:lpstr>
      <vt:lpstr>Состав СНЮСА:</vt:lpstr>
      <vt:lpstr>ПОСЛЕДСТВИЯ УПОТРЕБЛЕНИЯ СНЮСА</vt:lpstr>
      <vt:lpstr>ЗАПРЕТ СНЮСА И НАСВАЯ</vt:lpstr>
      <vt:lpstr>ПРИМЕРЫ ЖИЗНЕННЫХ СИТУАЦИЙ</vt:lpstr>
      <vt:lpstr>Методы отказа от снюса или насвая</vt:lpstr>
      <vt:lpstr>Слайд 19</vt:lpstr>
      <vt:lpstr>Слайд 20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Опасность употребления снюлса и насвая</dc:title>
  <dc:creator>RePack by Diakov</dc:creator>
  <cp:lastModifiedBy>HP</cp:lastModifiedBy>
  <cp:revision>21</cp:revision>
  <dcterms:created xsi:type="dcterms:W3CDTF">2021-11-24T17:15:32Z</dcterms:created>
  <dcterms:modified xsi:type="dcterms:W3CDTF">2023-05-25T01:55:05Z</dcterms:modified>
</cp:coreProperties>
</file>